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95" r:id="rId4"/>
    <p:sldId id="296" r:id="rId5"/>
    <p:sldId id="257" r:id="rId6"/>
    <p:sldId id="259" r:id="rId7"/>
    <p:sldId id="258" r:id="rId8"/>
    <p:sldId id="260" r:id="rId9"/>
    <p:sldId id="299" r:id="rId10"/>
    <p:sldId id="300" r:id="rId11"/>
    <p:sldId id="301" r:id="rId12"/>
    <p:sldId id="261" r:id="rId13"/>
    <p:sldId id="262" r:id="rId14"/>
    <p:sldId id="263" r:id="rId15"/>
    <p:sldId id="265" r:id="rId16"/>
    <p:sldId id="266" r:id="rId17"/>
    <p:sldId id="268" r:id="rId18"/>
    <p:sldId id="270" r:id="rId19"/>
    <p:sldId id="272" r:id="rId20"/>
    <p:sldId id="273" r:id="rId21"/>
    <p:sldId id="278" r:id="rId22"/>
    <p:sldId id="279" r:id="rId23"/>
    <p:sldId id="281" r:id="rId24"/>
    <p:sldId id="280" r:id="rId25"/>
    <p:sldId id="282" r:id="rId26"/>
    <p:sldId id="284" r:id="rId27"/>
    <p:sldId id="287" r:id="rId28"/>
    <p:sldId id="290" r:id="rId29"/>
    <p:sldId id="29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58826-8EED-4F13-9778-97F03AAF22D8}" type="datetimeFigureOut">
              <a:rPr lang="en-US" smtClean="0"/>
              <a:t>9/20/2013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BC09-050E-400B-AFC5-35E08C544A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15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795C349-175E-487C-8519-B7D2120ABFB4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3CB2937-E8FA-407B-9A0F-EE12CCA7C63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5626687-E5D4-42DF-B0CC-F87B99CE031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4D5F6A-7F59-4CF8-9885-01B70382A056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59B2E-0591-4220-9551-1BCFA4144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5D172-968F-4F86-8F81-6F9150574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FD87C-6E97-4BD1-8985-C49B1C5FE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44E80-92DB-4F65-87E7-AD482F8F8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6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46DAE-D211-4CB8-9935-8D25E7684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EB87B-0FEF-4FDE-A3E2-0EADDE2CF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9CA82-0AED-46BC-B7F6-42699D1D1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153F0-229B-4D79-8215-3BE757215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26069-04C5-418C-A6F9-EC06CB414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2451D-6004-4718-A993-73AF58EDF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C9339-0CED-4804-9DFC-1D0511B6E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74B41-B700-4585-9598-792CF8A5F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2E0E76A-8268-4188-8058-04F17EA1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1470025"/>
          </a:xfrm>
        </p:spPr>
        <p:txBody>
          <a:bodyPr/>
          <a:lstStyle/>
          <a:p>
            <a:pPr eaLnBrk="1" hangingPunct="1"/>
            <a:r>
              <a:rPr lang="en-US" sz="4800" smtClean="0">
                <a:latin typeface="Algerian" pitchFamily="82" charset="0"/>
              </a:rPr>
              <a:t>World War I</a:t>
            </a:r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486400"/>
            <a:ext cx="6400800" cy="17526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The Home Front</a:t>
            </a:r>
          </a:p>
        </p:txBody>
      </p:sp>
      <p:pic>
        <p:nvPicPr>
          <p:cNvPr id="13316" name="Picture 6" descr="1152626087_bb13b267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0"/>
            <a:ext cx="39624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 descr="ENCF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1371600"/>
            <a:ext cx="29860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2" descr="spiritof19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219200"/>
            <a:ext cx="24145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As the nation geared up for war, industries began to shift from consumer goods to war production.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In July 1917, Woodrow Wilson created the </a:t>
            </a:r>
            <a:r>
              <a:rPr lang="en-US" b="1" dirty="0" smtClean="0">
                <a:solidFill>
                  <a:srgbClr val="FFFF00"/>
                </a:solidFill>
              </a:rPr>
              <a:t>War Industries Board </a:t>
            </a:r>
            <a:r>
              <a:rPr lang="en-US" b="1" dirty="0" smtClean="0"/>
              <a:t>(WIB) to direct industrial production.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The WIB coordinated the work of government agencies and industry groups to make sure supplies and equipment were produced and delivered to the military.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473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National War Labor Board set standards for wages, hours, and working conditions in war industries.</a:t>
            </a:r>
          </a:p>
          <a:p>
            <a:pPr eaLnBrk="1" hangingPunct="1"/>
            <a:r>
              <a:rPr lang="en-US" dirty="0" smtClean="0"/>
              <a:t>As a result, labor unrest subsided for the duration of the war.</a:t>
            </a:r>
          </a:p>
        </p:txBody>
      </p:sp>
      <p:pic>
        <p:nvPicPr>
          <p:cNvPr id="29698" name="Picture 5" descr="History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76600"/>
            <a:ext cx="4529138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47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To help the government “sell” the war to the public, the president created a </a:t>
            </a:r>
            <a:r>
              <a:rPr lang="en-US" sz="2400" b="1" smtClean="0">
                <a:solidFill>
                  <a:srgbClr val="FFFF00"/>
                </a:solidFill>
              </a:rPr>
              <a:t>propaganda</a:t>
            </a:r>
            <a:r>
              <a:rPr lang="en-US" sz="2400" b="1" smtClean="0"/>
              <a:t> agency know as the Committee on Public Information.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The agency hired reporters, artists, movie directors, writers, and historians to create a massive propaganda campaign 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The agency put out press releases supporting the war effort.</a:t>
            </a:r>
          </a:p>
        </p:txBody>
      </p:sp>
      <p:pic>
        <p:nvPicPr>
          <p:cNvPr id="19458" name="Picture 5" descr="wwi-propaganda-kong-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505200"/>
            <a:ext cx="398145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4768850" y="6613525"/>
            <a:ext cx="4375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http://www.futureofthebook.org/blog/archives/wwi-propaganda-kong-sm.jpg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lgerian" pitchFamily="82" charset="0"/>
              </a:rPr>
              <a:t>Propaganda Movies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Committee on Public Information produced films such as </a:t>
            </a:r>
            <a:r>
              <a:rPr lang="en-US" b="1" i="1" dirty="0" smtClean="0"/>
              <a:t>The Kaiser, Beast of Berlin</a:t>
            </a:r>
            <a:r>
              <a:rPr lang="en-US" dirty="0" smtClean="0"/>
              <a:t>, and </a:t>
            </a:r>
            <a:r>
              <a:rPr lang="en-US" b="1" i="1" dirty="0" smtClean="0"/>
              <a:t>Claws of the Hun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These movies showed the Germans as evil savages out to take over the world</a:t>
            </a:r>
            <a:r>
              <a:rPr lang="en-US" sz="2800" dirty="0" smtClean="0"/>
              <a:t>.</a:t>
            </a:r>
          </a:p>
        </p:txBody>
      </p:sp>
      <p:pic>
        <p:nvPicPr>
          <p:cNvPr id="20483" name="Picture 7" descr="ww1-fil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44269" y="3104344"/>
            <a:ext cx="2362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8"/>
          <p:cNvSpPr>
            <a:spLocks noChangeArrowheads="1"/>
          </p:cNvSpPr>
          <p:nvPr/>
        </p:nvSpPr>
        <p:spPr bwMode="auto">
          <a:xfrm>
            <a:off x="6208713" y="6613525"/>
            <a:ext cx="2935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http://www.etymonline.com/columns/ww1-film.jpg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229600" cy="4525963"/>
          </a:xfrm>
        </p:spPr>
        <p:txBody>
          <a:bodyPr/>
          <a:lstStyle/>
          <a:p>
            <a:pPr algn="ctr" eaLnBrk="1" hangingPunct="1"/>
            <a:r>
              <a:rPr lang="en-US" smtClean="0"/>
              <a:t>Posters urged Americans to join the army and buy bonds.</a:t>
            </a:r>
          </a:p>
        </p:txBody>
      </p:sp>
      <p:pic>
        <p:nvPicPr>
          <p:cNvPr id="21507" name="Picture 8" descr="WWI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752600"/>
            <a:ext cx="314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3" descr="0055_wwi_enli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1752600"/>
            <a:ext cx="32575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>
                <a:latin typeface="Algerian" pitchFamily="82" charset="0"/>
              </a:rPr>
              <a:t>Supporting the Effort at Home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sz="3600" dirty="0" smtClean="0"/>
              <a:t>In schools, children saved tin cans, paper, and old toothpaste tubes for </a:t>
            </a:r>
            <a:r>
              <a:rPr lang="en-US" sz="3600" dirty="0" smtClean="0">
                <a:solidFill>
                  <a:srgbClr val="FFFF00"/>
                </a:solidFill>
              </a:rPr>
              <a:t>recycling</a:t>
            </a:r>
            <a:r>
              <a:rPr lang="en-US" sz="3600" dirty="0" smtClean="0"/>
              <a:t> into war materials.</a:t>
            </a:r>
          </a:p>
          <a:p>
            <a:pPr eaLnBrk="1" hangingPunct="1"/>
            <a:r>
              <a:rPr lang="en-US" sz="3600" dirty="0" smtClean="0"/>
              <a:t>Women met in homes or at churches to knit blankets and socks for soldiers</a:t>
            </a:r>
            <a:r>
              <a:rPr lang="en-US" sz="2800" dirty="0" smtClean="0"/>
              <a:t>.</a:t>
            </a:r>
          </a:p>
        </p:txBody>
      </p:sp>
      <p:pic>
        <p:nvPicPr>
          <p:cNvPr id="22531" name="Picture 5" descr="OurBoysneedSoxRedCrossWWIWarPos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657600"/>
            <a:ext cx="2127250" cy="313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Anti-German Hysteria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Propaganda and patriotism sometimes had the unfortunate effect of stirring up </a:t>
            </a:r>
            <a:r>
              <a:rPr lang="en-US" b="1" dirty="0" smtClean="0">
                <a:solidFill>
                  <a:srgbClr val="FFFF00"/>
                </a:solidFill>
              </a:rPr>
              <a:t>anti-German</a:t>
            </a:r>
            <a:r>
              <a:rPr lang="en-US" b="1" dirty="0" smtClean="0"/>
              <a:t> feelings.  </a:t>
            </a:r>
          </a:p>
          <a:p>
            <a:pPr eaLnBrk="1" hangingPunct="1"/>
            <a:r>
              <a:rPr lang="en-US" b="1" dirty="0" smtClean="0"/>
              <a:t>German American communities suffered the suspicions of others.</a:t>
            </a:r>
          </a:p>
          <a:p>
            <a:pPr eaLnBrk="1" hangingPunct="1"/>
            <a:r>
              <a:rPr lang="en-US" b="1" dirty="0" smtClean="0"/>
              <a:t>Employers in war industries </a:t>
            </a:r>
            <a:r>
              <a:rPr lang="en-US" b="1" dirty="0" smtClean="0">
                <a:solidFill>
                  <a:srgbClr val="FFFF00"/>
                </a:solidFill>
              </a:rPr>
              <a:t>fired </a:t>
            </a:r>
            <a:r>
              <a:rPr lang="en-US" b="1" dirty="0" smtClean="0"/>
              <a:t>German American workers,</a:t>
            </a:r>
          </a:p>
          <a:p>
            <a:pPr eaLnBrk="1" hangingPunct="1"/>
            <a:r>
              <a:rPr lang="en-US" b="1" dirty="0" smtClean="0"/>
              <a:t> fearing sabotage.</a:t>
            </a:r>
          </a:p>
          <a:p>
            <a:pPr eaLnBrk="1" hangingPunct="1"/>
            <a:endParaRPr lang="en-US" sz="2400" b="1" dirty="0" smtClean="0"/>
          </a:p>
        </p:txBody>
      </p:sp>
      <p:pic>
        <p:nvPicPr>
          <p:cNvPr id="23555" name="Picture 5" descr="german19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6049" y="3810000"/>
            <a:ext cx="232538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2971800" y="5410200"/>
            <a:ext cx="1982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German Immigrants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Censorship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For many Americans, all things German became associated with </a:t>
            </a:r>
            <a:r>
              <a:rPr lang="en-US" dirty="0" smtClean="0">
                <a:solidFill>
                  <a:srgbClr val="FFFF00"/>
                </a:solidFill>
              </a:rPr>
              <a:t>disloyalty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Symphonies stopped playing music by German composers.</a:t>
            </a:r>
          </a:p>
          <a:p>
            <a:pPr eaLnBrk="1" hangingPunct="1"/>
            <a:r>
              <a:rPr lang="en-US" dirty="0" smtClean="0"/>
              <a:t>Libraries removed books by German authors</a:t>
            </a:r>
            <a:r>
              <a:rPr lang="en-US" sz="2800" dirty="0" smtClean="0"/>
              <a:t>.</a:t>
            </a:r>
          </a:p>
          <a:p>
            <a:pPr eaLnBrk="1" hangingPunct="1"/>
            <a:endParaRPr lang="en-US" sz="2800" dirty="0" smtClean="0"/>
          </a:p>
        </p:txBody>
      </p:sp>
      <p:pic>
        <p:nvPicPr>
          <p:cNvPr id="24579" name="Picture 5" descr="Andrea%2520-%2520Censorshi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657600"/>
            <a:ext cx="2393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9"/>
          <p:cNvSpPr txBox="1">
            <a:spLocks noChangeArrowheads="1"/>
          </p:cNvSpPr>
          <p:nvPr/>
        </p:nvSpPr>
        <p:spPr bwMode="auto">
          <a:xfrm>
            <a:off x="1600200" y="5943600"/>
            <a:ext cx="19097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Beethoven Banned</a:t>
            </a:r>
          </a:p>
        </p:txBody>
      </p:sp>
      <p:pic>
        <p:nvPicPr>
          <p:cNvPr id="24582" name="Picture 11" descr="Ludwig-Van-Beethoven--C100450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3962400"/>
            <a:ext cx="18526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The Working Women</a:t>
            </a:r>
            <a:r>
              <a:rPr lang="en-US" smtClean="0"/>
              <a:t> 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During the war, </a:t>
            </a:r>
            <a:r>
              <a:rPr lang="en-US" sz="2800" smtClean="0">
                <a:solidFill>
                  <a:srgbClr val="FFFF00"/>
                </a:solidFill>
              </a:rPr>
              <a:t>women</a:t>
            </a:r>
            <a:r>
              <a:rPr lang="en-US" sz="2800" smtClean="0"/>
              <a:t> took over many jobs traditionally done by men.</a:t>
            </a:r>
          </a:p>
          <a:p>
            <a:pPr eaLnBrk="1" hangingPunct="1"/>
            <a:r>
              <a:rPr lang="en-US" sz="2800" smtClean="0"/>
              <a:t>Examples: bank clerks, ticket seller, elevator operator, chauffer, street car conductor, factory worker, and farmer.</a:t>
            </a:r>
          </a:p>
        </p:txBody>
      </p:sp>
      <p:pic>
        <p:nvPicPr>
          <p:cNvPr id="25603" name="Picture 5" descr="hw_factory_female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0495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8" descr="pho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3200400"/>
            <a:ext cx="3752850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Paying for the War: Bonds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government raised the rest of the money through the sale of </a:t>
            </a:r>
            <a:r>
              <a:rPr lang="en-US" dirty="0" smtClean="0">
                <a:solidFill>
                  <a:srgbClr val="FFFF00"/>
                </a:solidFill>
              </a:rPr>
              <a:t>war bonds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A bond is a certificate issued by the government that promises to pay back the money borrowed at a fixed rate of interest.</a:t>
            </a:r>
          </a:p>
        </p:txBody>
      </p:sp>
      <p:pic>
        <p:nvPicPr>
          <p:cNvPr id="26627" name="Picture 5" descr="wyethwar3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434687"/>
            <a:ext cx="24003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Selective Service Act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Prior to American entry into the war, the U.S. had a volunteer army of about 200,000 soldiers.</a:t>
            </a:r>
          </a:p>
          <a:p>
            <a:pPr eaLnBrk="1" hangingPunct="1"/>
            <a:r>
              <a:rPr lang="en-US" b="1" dirty="0" smtClean="0"/>
              <a:t>In May 1917, Congress passed the </a:t>
            </a:r>
            <a:r>
              <a:rPr lang="en-US" b="1" dirty="0" smtClean="0">
                <a:solidFill>
                  <a:srgbClr val="FFFF00"/>
                </a:solidFill>
              </a:rPr>
              <a:t>Selective Service Act</a:t>
            </a:r>
            <a:r>
              <a:rPr lang="en-US" b="1" dirty="0" smtClean="0"/>
              <a:t>, which created a national draft.</a:t>
            </a:r>
          </a:p>
          <a:p>
            <a:pPr eaLnBrk="1" hangingPunct="1"/>
            <a:r>
              <a:rPr lang="en-US" b="1" dirty="0" smtClean="0"/>
              <a:t>This is the 1</a:t>
            </a:r>
            <a:r>
              <a:rPr lang="en-US" b="1" baseline="30000" dirty="0" smtClean="0"/>
              <a:t>st</a:t>
            </a:r>
            <a:r>
              <a:rPr lang="en-US" b="1" dirty="0" smtClean="0"/>
              <a:t> time the </a:t>
            </a:r>
          </a:p>
          <a:p>
            <a:pPr eaLnBrk="1" hangingPunct="1"/>
            <a:r>
              <a:rPr lang="en-US" b="1" dirty="0" smtClean="0"/>
              <a:t>U.S. government had established a draft before entering a war.</a:t>
            </a:r>
          </a:p>
        </p:txBody>
      </p:sp>
      <p:pic>
        <p:nvPicPr>
          <p:cNvPr id="14339" name="Picture 5" descr="Image 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9807" y="3811746"/>
            <a:ext cx="21637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6613525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/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The purchase of </a:t>
            </a:r>
            <a:r>
              <a:rPr lang="en-US" dirty="0" smtClean="0">
                <a:solidFill>
                  <a:srgbClr val="FFFF00"/>
                </a:solidFill>
              </a:rPr>
              <a:t>Liberty Bonds </a:t>
            </a:r>
            <a:r>
              <a:rPr lang="en-US" dirty="0" smtClean="0"/>
              <a:t>by the American public provided needed funding for the war and gave Americans a way to participate in the war effort.</a:t>
            </a:r>
          </a:p>
          <a:p>
            <a:pPr eaLnBrk="1" hangingPunct="1"/>
            <a:r>
              <a:rPr lang="en-US" sz="2800" dirty="0" smtClean="0"/>
              <a:t>In big cities, movie stars and sports heroes urged people to buy bonds.</a:t>
            </a:r>
          </a:p>
        </p:txBody>
      </p:sp>
      <p:pic>
        <p:nvPicPr>
          <p:cNvPr id="27650" name="Picture 5" descr="ww1-liber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3124200"/>
            <a:ext cx="23749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8" descr="ww1-jo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505200"/>
            <a:ext cx="2020888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10" descr="ww1-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2200" y="3581400"/>
            <a:ext cx="19335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Food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The U.S. faced the huge responsibility of feeding the armed forces, as well as Allied troops and civilians.</a:t>
            </a:r>
          </a:p>
          <a:p>
            <a:pPr eaLnBrk="1" hangingPunct="1"/>
            <a:r>
              <a:rPr lang="en-US" sz="2800" smtClean="0"/>
              <a:t>To meet the challenge, Wilson set up the </a:t>
            </a:r>
            <a:r>
              <a:rPr lang="en-US" sz="2800" smtClean="0">
                <a:solidFill>
                  <a:srgbClr val="FFFF00"/>
                </a:solidFill>
              </a:rPr>
              <a:t>Food Administration </a:t>
            </a:r>
            <a:r>
              <a:rPr lang="en-US" sz="2800" smtClean="0"/>
              <a:t>to oversee production and distribution of food and fuel.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30724" name="Picture 7" descr="food-win-w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81400"/>
            <a:ext cx="19129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msp0171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86200"/>
            <a:ext cx="37338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12" descr="414219655_36597779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3581400"/>
            <a:ext cx="20986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Wilson chose future president, </a:t>
            </a:r>
            <a:r>
              <a:rPr lang="en-US" sz="2800" smtClean="0">
                <a:solidFill>
                  <a:srgbClr val="FFFF00"/>
                </a:solidFill>
              </a:rPr>
              <a:t>Herbert Hoover </a:t>
            </a:r>
            <a:r>
              <a:rPr lang="en-US" sz="2800" smtClean="0"/>
              <a:t>to head the Food Administration.</a:t>
            </a:r>
          </a:p>
          <a:p>
            <a:pPr eaLnBrk="1" hangingPunct="1"/>
            <a:r>
              <a:rPr lang="en-US" sz="2800" smtClean="0"/>
              <a:t>Hoover raised crop prices to encourage farmers to produce more food and began a campaign that urged Americans to </a:t>
            </a:r>
            <a:r>
              <a:rPr lang="en-US" sz="2800" smtClean="0">
                <a:solidFill>
                  <a:srgbClr val="FFFF00"/>
                </a:solidFill>
              </a:rPr>
              <a:t>conserve</a:t>
            </a:r>
            <a:r>
              <a:rPr lang="en-US" sz="2800" smtClean="0"/>
              <a:t> food and reduce waste.</a:t>
            </a:r>
          </a:p>
        </p:txBody>
      </p:sp>
      <p:pic>
        <p:nvPicPr>
          <p:cNvPr id="31747" name="Picture 11" descr="335567048_0edd12e2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3124200"/>
            <a:ext cx="26511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13" descr="3g10124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3352800"/>
            <a:ext cx="207486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6" descr="saveloaf3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3505200"/>
            <a:ext cx="204787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Conserving food was part of the war effort.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pic>
        <p:nvPicPr>
          <p:cNvPr id="32770" name="Picture 5" descr="WGVVic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1066800"/>
            <a:ext cx="312578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“Victory Gardens”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Using the slogan “Food will win the war,” he urged families to participate in Meatless Mondays and </a:t>
            </a:r>
            <a:r>
              <a:rPr lang="en-US" b="1" dirty="0" err="1" smtClean="0"/>
              <a:t>Wheatless</a:t>
            </a:r>
            <a:r>
              <a:rPr lang="en-US" b="1" dirty="0" smtClean="0"/>
              <a:t> Wednesdays.</a:t>
            </a:r>
          </a:p>
          <a:p>
            <a:pPr eaLnBrk="1" hangingPunct="1"/>
            <a:r>
              <a:rPr lang="en-US" b="1" dirty="0" smtClean="0"/>
              <a:t>Hoover called on Americans to increase the food supply by planting “</a:t>
            </a:r>
            <a:r>
              <a:rPr lang="en-US" b="1" u="sng" dirty="0" smtClean="0"/>
              <a:t>victory gardens</a:t>
            </a:r>
            <a:r>
              <a:rPr lang="en-US" b="1" dirty="0" smtClean="0"/>
              <a:t>.”</a:t>
            </a:r>
          </a:p>
          <a:p>
            <a:pPr eaLnBrk="1" hangingPunct="1">
              <a:buFontTx/>
              <a:buNone/>
            </a:pPr>
            <a:endParaRPr lang="en-US" b="1" dirty="0" smtClean="0"/>
          </a:p>
        </p:txBody>
      </p:sp>
      <p:pic>
        <p:nvPicPr>
          <p:cNvPr id="33795" name="Picture 5" descr="ww2%2520poster%2520victory%2520gard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890230"/>
            <a:ext cx="2325805" cy="29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Fuel Conservation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The </a:t>
            </a:r>
            <a:r>
              <a:rPr lang="en-US" b="1" u="sng" dirty="0" smtClean="0"/>
              <a:t>Fuel Administration</a:t>
            </a:r>
            <a:r>
              <a:rPr lang="en-US" b="1" dirty="0" smtClean="0"/>
              <a:t> met the nation’s energy needs through a combination of increased production and conservation.</a:t>
            </a:r>
          </a:p>
          <a:p>
            <a:pPr eaLnBrk="1" hangingPunct="1"/>
            <a:r>
              <a:rPr lang="en-US" sz="2400" b="1" dirty="0" smtClean="0"/>
              <a:t>To conserve energy, Americans turned down their heaters and wore sweaters on “heatless Mondays.” On “gasless Sundays,” they went for walks instead of driving their cars.</a:t>
            </a:r>
          </a:p>
        </p:txBody>
      </p:sp>
      <p:pic>
        <p:nvPicPr>
          <p:cNvPr id="34819" name="Picture 5" descr="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1204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8" descr="post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3923163"/>
            <a:ext cx="191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African Americans 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b="1" smtClean="0"/>
              <a:t>President Wilson asked Americans to help make the world “safe for democracy,” but many African Americans wondered more about democracy at home.</a:t>
            </a:r>
          </a:p>
          <a:p>
            <a:pPr eaLnBrk="1" hangingPunct="1"/>
            <a:r>
              <a:rPr lang="en-US" sz="2400" b="1" smtClean="0"/>
              <a:t>With lynchings, </a:t>
            </a:r>
            <a:r>
              <a:rPr lang="en-US" sz="2400" b="1" smtClean="0">
                <a:solidFill>
                  <a:srgbClr val="FFFF00"/>
                </a:solidFill>
              </a:rPr>
              <a:t>Jim Crow laws</a:t>
            </a:r>
            <a:r>
              <a:rPr lang="en-US" sz="2400" b="1" smtClean="0"/>
              <a:t>, and </a:t>
            </a:r>
            <a:r>
              <a:rPr lang="en-US" sz="2400" b="1" smtClean="0">
                <a:solidFill>
                  <a:srgbClr val="FFFF00"/>
                </a:solidFill>
              </a:rPr>
              <a:t>segregated</a:t>
            </a:r>
            <a:r>
              <a:rPr lang="en-US" sz="2400" b="1" smtClean="0"/>
              <a:t> army units, some were not sure what they should be fighting for.</a:t>
            </a:r>
          </a:p>
        </p:txBody>
      </p:sp>
      <p:pic>
        <p:nvPicPr>
          <p:cNvPr id="35844" name="Picture 8" descr="soldier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2766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Great Migration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b="1" smtClean="0"/>
              <a:t>As production of war materials rose, thousand of new jobs opened up in the North at the nation’s steel and auto factories.  The mining and meatpacking industries also needed more workers.</a:t>
            </a:r>
          </a:p>
          <a:p>
            <a:pPr eaLnBrk="1" hangingPunct="1"/>
            <a:r>
              <a:rPr lang="en-US" sz="2400" b="1" smtClean="0"/>
              <a:t>Black newspapers urged southern blacks to leave home and take advantages of these opportunities in the North (</a:t>
            </a:r>
            <a:r>
              <a:rPr lang="en-US" sz="2400" b="1" smtClean="0">
                <a:solidFill>
                  <a:srgbClr val="FFFF00"/>
                </a:solidFill>
              </a:rPr>
              <a:t>The Great Migration</a:t>
            </a:r>
            <a:r>
              <a:rPr lang="en-US" sz="2400" b="1" smtClean="0"/>
              <a:t>.)</a:t>
            </a:r>
          </a:p>
        </p:txBody>
      </p:sp>
      <p:pic>
        <p:nvPicPr>
          <p:cNvPr id="36867" name="Picture 5" descr="Image 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3657600"/>
            <a:ext cx="4267200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latin typeface="Algerian" pitchFamily="82" charset="0"/>
              </a:rPr>
              <a:t>Espionage and Sedition Acts 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b="1" smtClean="0"/>
              <a:t>The Government cracks down on espionage or spying by passing the </a:t>
            </a:r>
            <a:r>
              <a:rPr lang="en-US" sz="2400" b="1" smtClean="0">
                <a:solidFill>
                  <a:srgbClr val="FFFF00"/>
                </a:solidFill>
              </a:rPr>
              <a:t>Espionage &amp; Sedition Acts</a:t>
            </a:r>
            <a:r>
              <a:rPr lang="en-US" sz="2400" b="1" smtClean="0"/>
              <a:t>.</a:t>
            </a:r>
          </a:p>
          <a:p>
            <a:pPr eaLnBrk="1" hangingPunct="1"/>
            <a:r>
              <a:rPr lang="en-US" sz="2400" b="1" smtClean="0"/>
              <a:t>These laws made it a crime to try to interfere with the military draft.</a:t>
            </a:r>
          </a:p>
          <a:p>
            <a:pPr eaLnBrk="1" hangingPunct="1"/>
            <a:r>
              <a:rPr lang="en-US" sz="2400" b="1" smtClean="0"/>
              <a:t>These laws made it </a:t>
            </a:r>
            <a:r>
              <a:rPr lang="en-US" sz="2400" b="1" smtClean="0">
                <a:solidFill>
                  <a:srgbClr val="FFFF00"/>
                </a:solidFill>
              </a:rPr>
              <a:t>illegal </a:t>
            </a:r>
            <a:r>
              <a:rPr lang="en-US" sz="2400" b="1" smtClean="0"/>
              <a:t>to express opposition to the war.</a:t>
            </a:r>
          </a:p>
        </p:txBody>
      </p:sp>
      <p:pic>
        <p:nvPicPr>
          <p:cNvPr id="37891" name="Picture 7" descr="spy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048000"/>
            <a:ext cx="36576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/>
              <a:t>Government Control during WWI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2"/>
                </a:solidFill>
                <a:latin typeface="Arial Rounded MT Bold" pitchFamily="34" charset="0"/>
              </a:rPr>
              <a:t>Espionage Act</a:t>
            </a:r>
            <a:r>
              <a:rPr lang="en-US" sz="3600" smtClean="0"/>
              <a:t>:  Made it a crime to spy, sabotage, refuse military service if drafted, or obstruct military recruitment.(1917)</a:t>
            </a:r>
          </a:p>
          <a:p>
            <a:pPr eaLnBrk="1" hangingPunct="1">
              <a:defRPr/>
            </a:pPr>
            <a:r>
              <a:rPr lang="en-US" sz="3600" smtClean="0">
                <a:solidFill>
                  <a:schemeClr val="tx2"/>
                </a:solidFill>
                <a:latin typeface="Arial Rounded MT Bold" pitchFamily="34" charset="0"/>
              </a:rPr>
              <a:t>Sedition Act</a:t>
            </a:r>
            <a:r>
              <a:rPr lang="en-US" sz="3600" smtClean="0"/>
              <a:t>: Made it a crime punishable by imprisonment to say anything “disloyal, profane, or abusive about the government or armed forces.(1918)</a:t>
            </a:r>
          </a:p>
        </p:txBody>
      </p:sp>
    </p:spTree>
    <p:extLst>
      <p:ext uri="{BB962C8B-B14F-4D97-AF65-F5344CB8AC3E}">
        <p14:creationId xmlns:p14="http://schemas.microsoft.com/office/powerpoint/2010/main" val="6241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smtClean="0"/>
              <a:t>Originally  ages 21-30</a:t>
            </a:r>
          </a:p>
          <a:p>
            <a:pPr eaLnBrk="1" hangingPunct="1">
              <a:defRPr/>
            </a:pPr>
            <a:r>
              <a:rPr lang="en-US" sz="4800" smtClean="0"/>
              <a:t>Expanded to 18-45</a:t>
            </a:r>
          </a:p>
          <a:p>
            <a:pPr eaLnBrk="1" hangingPunct="1">
              <a:defRPr/>
            </a:pPr>
            <a:r>
              <a:rPr lang="en-US" sz="4800" smtClean="0"/>
              <a:t>24 million registered and over 4.8 million men served during the course of the war</a:t>
            </a:r>
          </a:p>
        </p:txBody>
      </p:sp>
    </p:spTree>
    <p:extLst>
      <p:ext uri="{BB962C8B-B14F-4D97-AF65-F5344CB8AC3E}">
        <p14:creationId xmlns:p14="http://schemas.microsoft.com/office/powerpoint/2010/main" val="2956757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/>
              <a:t>About 2 million American Men on the Western Front</a:t>
            </a:r>
          </a:p>
          <a:p>
            <a:pPr eaLnBrk="1" hangingPunct="1">
              <a:defRPr/>
            </a:pPr>
            <a:r>
              <a:rPr lang="en-US" sz="4400" smtClean="0"/>
              <a:t>Over 300,000 men evaded the draft by failing to show</a:t>
            </a:r>
          </a:p>
          <a:p>
            <a:pPr eaLnBrk="1" hangingPunct="1">
              <a:defRPr/>
            </a:pPr>
            <a:r>
              <a:rPr lang="en-US" sz="4400" smtClean="0"/>
              <a:t>4,000 classified as Conscientious Objectors</a:t>
            </a:r>
          </a:p>
        </p:txBody>
      </p:sp>
    </p:spTree>
    <p:extLst>
      <p:ext uri="{BB962C8B-B14F-4D97-AF65-F5344CB8AC3E}">
        <p14:creationId xmlns:p14="http://schemas.microsoft.com/office/powerpoint/2010/main" val="413089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lgerian" pitchFamily="82" charset="0"/>
              </a:rPr>
              <a:t>Opposition to the War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When President Wilson called the nation to war, he knew that not all Americans would respond with enthusiasm.</a:t>
            </a:r>
          </a:p>
          <a:p>
            <a:pPr eaLnBrk="1" hangingPunct="1"/>
            <a:r>
              <a:rPr lang="en-US" b="1" dirty="0" smtClean="0"/>
              <a:t>For religious or political reasons, some Americans opposed the war.</a:t>
            </a:r>
          </a:p>
          <a:p>
            <a:pPr eaLnBrk="1" hangingPunct="1">
              <a:buFontTx/>
              <a:buNone/>
            </a:pPr>
            <a:endParaRPr lang="en-US" sz="2400" b="1" dirty="0" smtClean="0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5957888" y="6477000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/</a:t>
            </a:r>
            <a:endParaRPr lang="en-US" dirty="0">
              <a:latin typeface="Arial" charset="0"/>
            </a:endParaRPr>
          </a:p>
        </p:txBody>
      </p:sp>
      <p:pic>
        <p:nvPicPr>
          <p:cNvPr id="15364" name="Picture 10" descr="426164373_5fa9c84a1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888" y="4251379"/>
            <a:ext cx="2957512" cy="2471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lgerian" pitchFamily="82" charset="0"/>
              </a:rPr>
              <a:t>Jane Addams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 b="1" dirty="0" smtClean="0"/>
              <a:t>In January 1915, a group of women led by Jane Addams (</a:t>
            </a:r>
            <a:r>
              <a:rPr lang="en-US" b="1" dirty="0" smtClean="0">
                <a:solidFill>
                  <a:srgbClr val="FFFF00"/>
                </a:solidFill>
              </a:rPr>
              <a:t>Hull House</a:t>
            </a:r>
            <a:r>
              <a:rPr lang="en-US" b="1" dirty="0" smtClean="0"/>
              <a:t>) held a peace conference in Washington, D.C.  </a:t>
            </a:r>
          </a:p>
          <a:p>
            <a:pPr eaLnBrk="1" hangingPunct="1"/>
            <a:r>
              <a:rPr lang="en-US" b="1" dirty="0" smtClean="0"/>
              <a:t>They called for limitation of arms and mediation of the European conflict rather than combat.</a:t>
            </a:r>
          </a:p>
          <a:p>
            <a:pPr eaLnBrk="1" hangingPunct="1"/>
            <a:r>
              <a:rPr lang="en-US" b="1" dirty="0" smtClean="0"/>
              <a:t>Conference leaders formed the Woman’s Peace Party.</a:t>
            </a:r>
          </a:p>
        </p:txBody>
      </p:sp>
      <p:pic>
        <p:nvPicPr>
          <p:cNvPr id="16387" name="Picture 5" descr="Jane%2520Addams%2520Pe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4343400"/>
            <a:ext cx="179110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4525963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Pacifists</a:t>
            </a:r>
            <a:r>
              <a:rPr lang="en-US" smtClean="0"/>
              <a:t> are people who for political, moral, or religious reasons oppose all wars.</a:t>
            </a:r>
          </a:p>
        </p:txBody>
      </p:sp>
      <p:pic>
        <p:nvPicPr>
          <p:cNvPr id="17410" name="Picture 4" descr="Image 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2286000"/>
            <a:ext cx="5334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5957888" y="6613525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/</a:t>
            </a:r>
            <a:endParaRPr lang="en-US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lgerian" pitchFamily="82" charset="0"/>
              </a:rPr>
              <a:t>Conscientious Objectors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conscientious objector </a:t>
            </a:r>
            <a:r>
              <a:rPr lang="en-US" dirty="0" smtClean="0"/>
              <a:t>is someone who opposes war for religious or moral reasons and therefore refuses to serve in the armed forces.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dirty="0" smtClean="0"/>
              <a:t>Those who refused to serve risked going to prison.</a:t>
            </a:r>
          </a:p>
        </p:txBody>
      </p:sp>
      <p:pic>
        <p:nvPicPr>
          <p:cNvPr id="18435" name="Picture 7" descr="Image Pre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1539" y="3555569"/>
            <a:ext cx="2657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5943600" y="5410200"/>
            <a:ext cx="1390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Draft Notice</a:t>
            </a:r>
          </a:p>
        </p:txBody>
      </p:sp>
      <p:sp>
        <p:nvSpPr>
          <p:cNvPr id="18437" name="Rectangle 9"/>
          <p:cNvSpPr>
            <a:spLocks noChangeArrowheads="1"/>
          </p:cNvSpPr>
          <p:nvPr/>
        </p:nvSpPr>
        <p:spPr bwMode="auto">
          <a:xfrm>
            <a:off x="6065838" y="6613525"/>
            <a:ext cx="2199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Arial" charset="0"/>
              </a:rPr>
              <a:t>/</a:t>
            </a:r>
            <a:endParaRPr lang="en-US" dirty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(En)forcing “Patriotism”</a:t>
            </a:r>
          </a:p>
        </p:txBody>
      </p:sp>
      <p:pic>
        <p:nvPicPr>
          <p:cNvPr id="5123" name="Picture 6" descr="cree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bright="8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3308350" cy="3995738"/>
          </a:xfr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91000" y="990600"/>
            <a:ext cx="4495800" cy="4759325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Garamond" pitchFamily="18" charset="0"/>
              </a:rPr>
              <a:t>George Creel (CPI) </a:t>
            </a:r>
          </a:p>
          <a:p>
            <a:pPr eaLnBrk="1" hangingPunct="1">
              <a:defRPr/>
            </a:pPr>
            <a:r>
              <a:rPr lang="en-US" b="1" dirty="0" smtClean="0">
                <a:latin typeface="Garamond" pitchFamily="18" charset="0"/>
              </a:rPr>
              <a:t>Banned German language</a:t>
            </a:r>
          </a:p>
          <a:p>
            <a:pPr eaLnBrk="1" hangingPunct="1">
              <a:defRPr/>
            </a:pPr>
            <a:r>
              <a:rPr lang="en-US" b="1" dirty="0" smtClean="0">
                <a:latin typeface="Garamond" pitchFamily="18" charset="0"/>
              </a:rPr>
              <a:t>Sauerkraut = Liberty cabbage</a:t>
            </a:r>
          </a:p>
          <a:p>
            <a:pPr eaLnBrk="1" hangingPunct="1">
              <a:defRPr/>
            </a:pPr>
            <a:r>
              <a:rPr lang="en-US" b="1" dirty="0" smtClean="0">
                <a:latin typeface="Garamond" pitchFamily="18" charset="0"/>
              </a:rPr>
              <a:t>Frankfurters = hot dogs</a:t>
            </a:r>
          </a:p>
          <a:p>
            <a:pPr eaLnBrk="1" hangingPunct="1">
              <a:defRPr/>
            </a:pPr>
            <a:r>
              <a:rPr lang="en-US" b="1" dirty="0" smtClean="0">
                <a:latin typeface="Garamond" pitchFamily="18" charset="0"/>
              </a:rPr>
              <a:t>Immigration restrictions against Germans</a:t>
            </a:r>
          </a:p>
          <a:p>
            <a:pPr eaLnBrk="1" hangingPunct="1">
              <a:defRPr/>
            </a:pPr>
            <a:r>
              <a:rPr lang="en-US" b="1" dirty="0" smtClean="0">
                <a:latin typeface="Garamond" pitchFamily="18" charset="0"/>
              </a:rPr>
              <a:t>US War in Iraq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Garamond" pitchFamily="18" charset="0"/>
              </a:rPr>
              <a:t>French Fries = Freedom Fries</a:t>
            </a:r>
          </a:p>
        </p:txBody>
      </p:sp>
    </p:spTree>
    <p:extLst>
      <p:ext uri="{BB962C8B-B14F-4D97-AF65-F5344CB8AC3E}">
        <p14:creationId xmlns:p14="http://schemas.microsoft.com/office/powerpoint/2010/main" val="33717495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1134</Words>
  <Application>Microsoft Office PowerPoint</Application>
  <PresentationFormat>On-screen Show (4:3)</PresentationFormat>
  <Paragraphs>102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Design</vt:lpstr>
      <vt:lpstr>World War I</vt:lpstr>
      <vt:lpstr>Selective Service Act</vt:lpstr>
      <vt:lpstr>PowerPoint Presentation</vt:lpstr>
      <vt:lpstr>PowerPoint Presentation</vt:lpstr>
      <vt:lpstr>Opposition to the War</vt:lpstr>
      <vt:lpstr>Jane Addams</vt:lpstr>
      <vt:lpstr>PowerPoint Presentation</vt:lpstr>
      <vt:lpstr>Conscientious Objectors</vt:lpstr>
      <vt:lpstr>(En)forcing “Patriotism”</vt:lpstr>
      <vt:lpstr>PowerPoint Presentation</vt:lpstr>
      <vt:lpstr>PowerPoint Presentation</vt:lpstr>
      <vt:lpstr>PowerPoint Presentation</vt:lpstr>
      <vt:lpstr>Propaganda Movies</vt:lpstr>
      <vt:lpstr>PowerPoint Presentation</vt:lpstr>
      <vt:lpstr>Supporting the Effort at Home</vt:lpstr>
      <vt:lpstr>Anti-German Hysteria</vt:lpstr>
      <vt:lpstr>Censorship</vt:lpstr>
      <vt:lpstr>The Working Women </vt:lpstr>
      <vt:lpstr>Paying for the War: Bonds</vt:lpstr>
      <vt:lpstr>PowerPoint Presentation</vt:lpstr>
      <vt:lpstr>Food</vt:lpstr>
      <vt:lpstr>PowerPoint Presentation</vt:lpstr>
      <vt:lpstr>PowerPoint Presentation</vt:lpstr>
      <vt:lpstr>“Victory Gardens”</vt:lpstr>
      <vt:lpstr>Fuel Conservation</vt:lpstr>
      <vt:lpstr>African Americans </vt:lpstr>
      <vt:lpstr>Great Migration</vt:lpstr>
      <vt:lpstr>Espionage and Sedition Acts </vt:lpstr>
      <vt:lpstr>Government Control during WWI</vt:lpstr>
    </vt:vector>
  </TitlesOfParts>
  <Company>UTSA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Debbie Martinez</dc:creator>
  <cp:lastModifiedBy>Markle, Laurie</cp:lastModifiedBy>
  <cp:revision>14</cp:revision>
  <dcterms:created xsi:type="dcterms:W3CDTF">2007-11-19T14:11:12Z</dcterms:created>
  <dcterms:modified xsi:type="dcterms:W3CDTF">2013-09-20T13:26:16Z</dcterms:modified>
</cp:coreProperties>
</file>